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58" r:id="rId6"/>
    <p:sldId id="263" r:id="rId7"/>
    <p:sldId id="266" r:id="rId8"/>
    <p:sldId id="267" r:id="rId9"/>
    <p:sldId id="268" r:id="rId10"/>
    <p:sldId id="262" r:id="rId11"/>
    <p:sldId id="269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uv.ru/wp-content/uploads/2025/06/%D0%9F%D1%80%D0%B8%D0%BA%D0%B0%D0%B7-%E2%84%96-789-%D0%BE%D1%82-23.06.2025.pdf" TargetMode="External"/><Relationship Id="rId2" Type="http://schemas.openxmlformats.org/officeDocument/2006/relationships/hyperlink" Target="https://cfuv.ru/wp-content/uploads/2025/08/%D0%9F%D1%80%D0%B8%D0%BA%D0%B0%D0%B7-%E2%84%96-1009-%D0%BE%D1%82-06.08.202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fuv.ru/wp-content/uploads/2025/01/%D0%9F%D1%80%D0%B8%D0%BA%D0%B0%D0%B7-%E2%84%96-40-%D0%BE%D1%82-20.01.2025.pdf" TargetMode="External"/><Relationship Id="rId4" Type="http://schemas.openxmlformats.org/officeDocument/2006/relationships/hyperlink" Target="https://cfuv.ru/wp-content/uploads/2025/01/%D0%9F%D1%80%D0%B8%D0%BA%D0%B0%D0%B7-%E2%84%96-58-%D0%BE%D1%82-24.01.202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3243F-47DF-47AF-9D15-DFC007619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профилактика коррупционных правонарушений в образовательной сфере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A856A1-40E9-4099-AE6C-276CC8BC2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Отдел профилактики коррупционных правонарушений ФГАОУ ВО «КФУ им. </a:t>
            </a:r>
            <a:br>
              <a:rPr lang="ru-RU" dirty="0"/>
            </a:br>
            <a:r>
              <a:rPr lang="ru-RU" dirty="0"/>
              <a:t>В.И. Вернадского»</a:t>
            </a:r>
          </a:p>
        </p:txBody>
      </p:sp>
    </p:spTree>
    <p:extLst>
      <p:ext uri="{BB962C8B-B14F-4D97-AF65-F5344CB8AC3E}">
        <p14:creationId xmlns:p14="http://schemas.microsoft.com/office/powerpoint/2010/main" val="334114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3842C-DCFF-4E7B-A4BD-1C523097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информационные мероприятия по профилактике коррупции в образовательной среде: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3B33E-2C76-4F40-B18E-228EAEF1F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антикоррупционном мониторинге.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проводимых в организации антикоррупционных мероприятиях, о направлениях воспитательной работы по формированию у обучающихся антикоррупционного мировоззрения. Информация должна располагаться на официальном сайте образовательной организации в разделе «Противодействие коррупции».  </a:t>
            </a:r>
          </a:p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пропаганда.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кураторских часов и собраний на тему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коррупции».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2DB8E6-F228-4C77-8C21-C1979BA27F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просвещение и образование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учебно-воспитательных мероприятий (открытые занятия, кураторские часы, беседы) по темам, связанным с противодействием коррупции. Например, изучение нормативных актов и законов о противодействии коррупции на курсах, посвященных правовых основам деятельности.</a:t>
            </a:r>
          </a:p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работников правоохранительных органов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перед преподавателями и обучающимися по вопросам пресечения коррупционных правонарушений.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26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1A32A-1647-4FF6-A54D-13A424CD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Ответственность за коррупционные правонарушения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CAEDC6-9857-45E2-9CD3-CC20D560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369" y="1741336"/>
            <a:ext cx="3864990" cy="4164164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Уголовный кодекс Российской Федерации:</a:t>
            </a:r>
          </a:p>
          <a:p>
            <a:r>
              <a:rPr lang="ru-RU" b="1" dirty="0">
                <a:solidFill>
                  <a:srgbClr val="FF0000"/>
                </a:solidFill>
              </a:rPr>
              <a:t>Ст. 290 УК РФ. Получение взятки.</a:t>
            </a:r>
          </a:p>
          <a:p>
            <a:r>
              <a:rPr lang="ru-RU" dirty="0"/>
              <a:t>1. Получение денежных средств, имущества или услуг за действие (или бездействие) в интересах взяткодателя – штраф до стократной суммы взятки, лишение свободы до 15 лет.</a:t>
            </a:r>
          </a:p>
          <a:p>
            <a:r>
              <a:rPr lang="ru-RU" b="1" dirty="0">
                <a:solidFill>
                  <a:srgbClr val="FF0000"/>
                </a:solidFill>
              </a:rPr>
              <a:t>Статья 291 УК РФ. Дача взятки</a:t>
            </a:r>
          </a:p>
          <a:p>
            <a:r>
              <a:rPr lang="ru-RU" dirty="0"/>
              <a:t>1. Передача денежных средств, имущества, услуг должностному лицу за благоприятное решение – штраф до 90-кратной суммы взятки, лишение свободы до 12 лет.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E4F3B5C5-6D9B-4B35-BF2A-43F0F66E12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05110"/>
            <a:ext cx="6157913" cy="401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9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2C26-8E25-49F4-B862-B6411B77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Ответственность за коррупционные правонарушения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F519C-3BDD-4F92-80F7-D2F12F8FF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4964A4-0C24-4F0B-90B3-0310A4EDD3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285 УК РФ. Злоупотребление должностными полномочиями.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полномочий вопреки интересам службы – лишение свободы до 10 лет.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292 УК РФ. Служебный подлог.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заведомо ложных сведений в официальные документы – штраф, лишение права занимать должности, лишение свободы до 4 лет.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1611EA-78E0-4168-8698-21EEFDDB7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ЗАКОНОМ предусмотрена: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C33A7-51C6-4066-ADC5-CB81435E55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частности, ст. 19.28 и ст. 19.29 КоАП РФ);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(носит имущественный характер);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Дисциплинарная ответственность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(дисциплинарные взыскания).</a:t>
            </a:r>
          </a:p>
        </p:txBody>
      </p:sp>
    </p:spTree>
    <p:extLst>
      <p:ext uri="{BB962C8B-B14F-4D97-AF65-F5344CB8AC3E}">
        <p14:creationId xmlns:p14="http://schemas.microsoft.com/office/powerpoint/2010/main" val="228913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22E04-4E29-453C-B7F8-C5488342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7"/>
            <a:ext cx="10178322" cy="89610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348BA-3B7C-4EF3-8B61-CDF3D92D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наступает не только за получение и дачу взятки, но и за попытку, посредничество, недонесение!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– обязанность каждого!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культура начинается с личного выбора – действовать честно и прозрачно!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взятка – два преступника!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5EC367-6E77-4D04-AC0E-6A80EAA46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75" y="1421264"/>
            <a:ext cx="6157913" cy="401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D3E77-BF9E-4CB0-8117-FDA49FCD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5" cy="86826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B0943-C96E-4D64-A552-7E65C7AB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1152" y="1484851"/>
            <a:ext cx="3934437" cy="4420649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 основу профилактики коррупции, в частности, в образовательных организациях, составляет 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25.12.2008 №273-ФЗ «О противодействии коррупции»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статья 13.3 ФЗ обязывает организации принимать меры по предупреждению коррупции, в том числе, в образовательных организациях рекомендуется разрабатывать 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вопросы предупреждения и противодействия коррупции.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40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F9B4-217D-4C5C-96FB-021E4340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</a:rPr>
              <a:t>Рекомендуем ознакомиться с локальными нормативными актами университета в сфере профилактики коррупционных правонарушений: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707BE-9349-49E1-9FD0-CCA961D1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№ 1009 от 06.08.2025 О внесении изменений в приказ от 29.11.2024 № 1400 «Об утверждении Антикоррупционной политики ФГАОУ ВО «КФУ им. В.И. Вернадского»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 № 789 от 23.06.2025 О внесении изменений в приказ от 29.11.2024 №1399 “Об утверждении Кодекса этики и служебного поведения работников ФГАОУ ВО “КФУ им. В.И. Вернадского””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Приказ № 58 от 24.01.2025 “Об утверждении Порядка уведомления о фактах обращения в целях склонения работников ФГАОУ ВО “КФУ им. В.И. Вернадского” к совершению коррупционных правонарушений”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Приказ № 40 от 20.01.2025 “Об утверждении Порядка уведомления работниками ФГАОУ ВО “КФУ им. В.И. Вернадского” о возникновении личной заинтересованности, которая приводит или может привести к конфликту интересов”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1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78E19-12FA-46FE-B1FA-865B9C80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Коррупция в сфере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73612-BDB2-4005-93EE-0DA62D0F26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использование должностного положения или статуса в сфере образования для извлечения личной выгоды или выгоды для третьих лиц, а также предоставление таких выгод. Это явление может проявляться на разных уровнях, от начального до высшего, и затрагивать различные аспекты образовательного процесса. 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8A637E0-4159-4CBA-94C1-88C8B28E62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4400"/>
            <a:ext cx="4800600" cy="31982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03200">
              <a:schemeClr val="accent1">
                <a:alpha val="25000"/>
              </a:schemeClr>
            </a:glow>
            <a:reflection blurRad="660400" stA="83000" endPos="5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14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8EC0A-3186-4DFA-9517-80B386BF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Профилактика коррупционных правонарушений в образовательной среде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D6201-9307-410D-BACA-55990D094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включает законодательные, организационные меры и информационные мероприятия, а также обеспечение ответственности за совершение таких правонарушений. </a:t>
            </a:r>
            <a:r>
              <a:rPr lang="ru-RU" b="1" dirty="0"/>
              <a:t>Цель — </a:t>
            </a:r>
            <a:r>
              <a:rPr lang="ru-RU" dirty="0"/>
              <a:t>предотвратить формирование причин и условий, порождающих коррупцию, и сформировать антикоррупционное сознание участников образовательного процесса. </a:t>
            </a:r>
          </a:p>
          <a:p>
            <a:endParaRPr lang="ru-RU" dirty="0"/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67A2902-D798-4858-B477-B666A1E30E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2" y="1653870"/>
            <a:ext cx="6837027" cy="3298733"/>
          </a:xfrm>
          <a:prstGeom prst="rect">
            <a:avLst/>
          </a:prstGeom>
          <a:ln>
            <a:noFill/>
          </a:ln>
          <a:effectLst>
            <a:glow rad="203200">
              <a:schemeClr val="accent1">
                <a:alpha val="97000"/>
              </a:schemeClr>
            </a:glow>
            <a:reflection blurRad="279400" stA="98000" endPos="65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1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31423-BF9F-44D9-A582-886BAB04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коррупционный риск -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16D247-E669-499E-AAAD-953A60AB0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75" y="1103908"/>
            <a:ext cx="6157913" cy="4618434"/>
          </a:xfrm>
          <a:prstGeom prst="rect">
            <a:avLst/>
          </a:prstGeom>
          <a:ln>
            <a:noFill/>
          </a:ln>
          <a:effectLst>
            <a:glow rad="825500">
              <a:schemeClr val="accent1">
                <a:alpha val="40000"/>
              </a:schemeClr>
            </a:glow>
            <a:reflection blurRad="215900" stA="45000" endPos="7000" dist="850900" dir="5400000" sy="-100000" algn="bl" rotWithShape="0"/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46191A4-4849-4D92-AF32-9B1F76CF6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возможность совершения работником организации, а также иными лицами от имени или в интересах организации коррупционного правонарушения.</a:t>
            </a: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оценки коррупционных рисков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определить конкретные процессы и виды деятельности, при реализации которых наиболее высока вероятность совершения правонарушений.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3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33BF6-BFDD-414D-A7E7-6EB92368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 может проявляться коррупция в образовательной среде?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7A931-6FD8-46B8-A309-FE2E49807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 и получение взятки за поступление в образовательную организацию;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 и получение взятки за сдачу ГИА, экзаменов и зачётов в учреждениях среднего и высшего профессионального образования;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 и получение взятки за выдачу дипломов и аттестатов лицам, не прошедшим обучения в образовательном учреждении;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«гарантированных» тем или вопросов при сдаче экзаменов и контрольных;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06039B-A327-45FE-AE1A-31B05CC65F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необоснованных преференций конкретным обучающимся;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обучающимся платных «услуг содействия» в предоставлении информации, преимуществ, пр., в виде дополнительных баллов, а также консультаций вне установленных процедур;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любых подарков, денежных средств, услуг, льгот, иного имущества от обучающихся и их представителей;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Подсказки и послабления за денежное вознаграждение.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12817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C8CB-9974-4BF8-9410-877613F2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</a:rPr>
              <a:t>Как бороться с коррупцией в образовательной среде?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3BE7D-309B-427C-8735-298C55B57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коррупционных рисков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Позволяет обеспечить соответствие антикоррупционных мероприятий специфике деятельности организации и рационально использовать ресурсы.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правоохранительными органами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Уделение внимания процедурам, наиболее подверженным коррупционным рискам, проведение встреч с представителями органов.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C8DF1F-AAD1-494D-9DF3-D318FF4561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локальных актов, экспертиза вновь принимаемых актов на наличие коррупционной составляющей, составление списка должностей работников, деятельность которых сопряжена с возникновением коррупционных рисков.  </a:t>
            </a:r>
          </a:p>
          <a:p>
            <a:pPr lvl="0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обучающимися и их родителями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рассмотрение обращений участников образовательных отношений, содержащих сведения о коррупции, проведение собраний по ознакомлению с нормативными актами.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5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E993D-FC44-4E02-87F4-134F436A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Формы коррупционных правонарушений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703F87-842A-41AC-B008-82812C0A3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75" y="1497574"/>
            <a:ext cx="6157913" cy="38311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B860E37-6EA4-4BE4-BAC6-EC6C97343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5967" y="1741336"/>
            <a:ext cx="4232635" cy="41641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Взятка</a:t>
            </a:r>
            <a:r>
              <a:rPr lang="ru-RU" dirty="0"/>
              <a:t> – деньги, имущество, услуги, льготы, предоставленные за конкретные действия/бездействие.</a:t>
            </a:r>
          </a:p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Коммерческий подкуп </a:t>
            </a:r>
            <a:r>
              <a:rPr lang="ru-RU" dirty="0"/>
              <a:t>– аналог взятки, но в негосударственной структуре.</a:t>
            </a:r>
          </a:p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Конфликт интересов </a:t>
            </a:r>
            <a:r>
              <a:rPr lang="ru-RU" dirty="0"/>
              <a:t>– ситуация, когда личная заинтересованность может повлиять на исполнение служебных обязанностей.</a:t>
            </a:r>
          </a:p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Мошенничество </a:t>
            </a:r>
            <a:r>
              <a:rPr lang="ru-RU" dirty="0"/>
              <a:t>– использование служебного положения для обмана и получения выгоды.</a:t>
            </a:r>
          </a:p>
        </p:txBody>
      </p:sp>
    </p:spTree>
    <p:extLst>
      <p:ext uri="{BB962C8B-B14F-4D97-AF65-F5344CB8AC3E}">
        <p14:creationId xmlns:p14="http://schemas.microsoft.com/office/powerpoint/2010/main" val="396420285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398</TotalTime>
  <Words>1014</Words>
  <Application>Microsoft Office PowerPoint</Application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Corbel</vt:lpstr>
      <vt:lpstr>Gill Sans MT</vt:lpstr>
      <vt:lpstr>Impact</vt:lpstr>
      <vt:lpstr>Times New Roman</vt:lpstr>
      <vt:lpstr>Эмблема</vt:lpstr>
      <vt:lpstr>профилактика коррупционных правонарушений в образовательной сфере</vt:lpstr>
      <vt:lpstr>Правовая основа</vt:lpstr>
      <vt:lpstr>Рекомендуем ознакомиться с локальными нормативными актами университета в сфере профилактики коррупционных правонарушений:</vt:lpstr>
      <vt:lpstr>Коррупция в сфере образования</vt:lpstr>
      <vt:lpstr>Профилактика коррупционных правонарушений в образовательной среде</vt:lpstr>
      <vt:lpstr>коррупционный риск - </vt:lpstr>
      <vt:lpstr>Как может проявляться коррупция в образовательной среде?</vt:lpstr>
      <vt:lpstr>Как бороться с коррупцией в образовательной среде?</vt:lpstr>
      <vt:lpstr>Формы коррупционных правонарушений</vt:lpstr>
      <vt:lpstr>информационные мероприятия по профилактике коррупции в образовательной среде: </vt:lpstr>
      <vt:lpstr>Ответственность за коррупционные правонарушения</vt:lpstr>
      <vt:lpstr>Ответственность за коррупционные правонарушения</vt:lpstr>
      <vt:lpstr>Важно помнить!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коррупционных правонарушений в образовательной среде</dc:title>
  <dc:creator>Artym</dc:creator>
  <cp:lastModifiedBy>Artym</cp:lastModifiedBy>
  <cp:revision>23</cp:revision>
  <dcterms:created xsi:type="dcterms:W3CDTF">2026-01-28T06:03:06Z</dcterms:created>
  <dcterms:modified xsi:type="dcterms:W3CDTF">2026-01-28T12:41:35Z</dcterms:modified>
</cp:coreProperties>
</file>